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69" r:id="rId5"/>
    <p:sldId id="274" r:id="rId6"/>
    <p:sldId id="263" r:id="rId7"/>
    <p:sldId id="261" r:id="rId8"/>
    <p:sldId id="262" r:id="rId9"/>
    <p:sldId id="264" r:id="rId10"/>
    <p:sldId id="265" r:id="rId11"/>
    <p:sldId id="268" r:id="rId12"/>
    <p:sldId id="258" r:id="rId13"/>
    <p:sldId id="270" r:id="rId14"/>
    <p:sldId id="271" r:id="rId15"/>
    <p:sldId id="272" r:id="rId16"/>
    <p:sldId id="273" r:id="rId17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64AA"/>
    <a:srgbClr val="0066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8C07BD-CA6F-40B1-B1FB-088B02AC83EC}" v="2" dt="2021-07-05T19:24:05.8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3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1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le Bayley" userId="75275c05-4d19-4dd1-bc09-a2ed699dcd19" providerId="ADAL" clId="{C88C07BD-CA6F-40B1-B1FB-088B02AC83EC}"/>
    <pc:docChg chg="undo custSel addSld delSld modSld sldOrd">
      <pc:chgData name="Michelle Bayley" userId="75275c05-4d19-4dd1-bc09-a2ed699dcd19" providerId="ADAL" clId="{C88C07BD-CA6F-40B1-B1FB-088B02AC83EC}" dt="2021-07-07T06:34:46.923" v="508" actId="20577"/>
      <pc:docMkLst>
        <pc:docMk/>
      </pc:docMkLst>
      <pc:sldChg chg="addSp delSp modSp mod modClrScheme chgLayout">
        <pc:chgData name="Michelle Bayley" userId="75275c05-4d19-4dd1-bc09-a2ed699dcd19" providerId="ADAL" clId="{C88C07BD-CA6F-40B1-B1FB-088B02AC83EC}" dt="2021-07-05T18:43:08.661" v="18" actId="14100"/>
        <pc:sldMkLst>
          <pc:docMk/>
          <pc:sldMk cId="3934886418" sldId="258"/>
        </pc:sldMkLst>
        <pc:spChg chg="del mod">
          <ac:chgData name="Michelle Bayley" userId="75275c05-4d19-4dd1-bc09-a2ed699dcd19" providerId="ADAL" clId="{C88C07BD-CA6F-40B1-B1FB-088B02AC83EC}" dt="2021-07-05T18:42:59.338" v="16" actId="700"/>
          <ac:spMkLst>
            <pc:docMk/>
            <pc:sldMk cId="3934886418" sldId="258"/>
            <ac:spMk id="2" creationId="{00000000-0000-0000-0000-000000000000}"/>
          </ac:spMkLst>
        </pc:spChg>
        <pc:spChg chg="del mod">
          <ac:chgData name="Michelle Bayley" userId="75275c05-4d19-4dd1-bc09-a2ed699dcd19" providerId="ADAL" clId="{C88C07BD-CA6F-40B1-B1FB-088B02AC83EC}" dt="2021-07-05T18:42:59.338" v="16" actId="700"/>
          <ac:spMkLst>
            <pc:docMk/>
            <pc:sldMk cId="3934886418" sldId="258"/>
            <ac:spMk id="3" creationId="{00000000-0000-0000-0000-000000000000}"/>
          </ac:spMkLst>
        </pc:spChg>
        <pc:picChg chg="add mod">
          <ac:chgData name="Michelle Bayley" userId="75275c05-4d19-4dd1-bc09-a2ed699dcd19" providerId="ADAL" clId="{C88C07BD-CA6F-40B1-B1FB-088B02AC83EC}" dt="2021-07-05T18:43:08.661" v="18" actId="14100"/>
          <ac:picMkLst>
            <pc:docMk/>
            <pc:sldMk cId="3934886418" sldId="258"/>
            <ac:picMk id="5" creationId="{B7670021-7E6E-43BC-8145-5901B34AD7EB}"/>
          </ac:picMkLst>
        </pc:picChg>
      </pc:sldChg>
      <pc:sldChg chg="modSp mod">
        <pc:chgData name="Michelle Bayley" userId="75275c05-4d19-4dd1-bc09-a2ed699dcd19" providerId="ADAL" clId="{C88C07BD-CA6F-40B1-B1FB-088B02AC83EC}" dt="2021-07-07T06:11:10.816" v="477" actId="6549"/>
        <pc:sldMkLst>
          <pc:docMk/>
          <pc:sldMk cId="3485154302" sldId="263"/>
        </pc:sldMkLst>
        <pc:spChg chg="mod">
          <ac:chgData name="Michelle Bayley" userId="75275c05-4d19-4dd1-bc09-a2ed699dcd19" providerId="ADAL" clId="{C88C07BD-CA6F-40B1-B1FB-088B02AC83EC}" dt="2021-07-07T06:11:10.816" v="477" actId="6549"/>
          <ac:spMkLst>
            <pc:docMk/>
            <pc:sldMk cId="3485154302" sldId="263"/>
            <ac:spMk id="2" creationId="{621A5634-653C-4F89-968B-EBC20BDB1F95}"/>
          </ac:spMkLst>
        </pc:spChg>
        <pc:spChg chg="mod">
          <ac:chgData name="Michelle Bayley" userId="75275c05-4d19-4dd1-bc09-a2ed699dcd19" providerId="ADAL" clId="{C88C07BD-CA6F-40B1-B1FB-088B02AC83EC}" dt="2021-07-05T19:01:54.145" v="205" actId="20577"/>
          <ac:spMkLst>
            <pc:docMk/>
            <pc:sldMk cId="3485154302" sldId="263"/>
            <ac:spMk id="3" creationId="{4543A6F5-CE94-49BA-A32D-DCD7656CE603}"/>
          </ac:spMkLst>
        </pc:spChg>
      </pc:sldChg>
      <pc:sldChg chg="modSp mod">
        <pc:chgData name="Michelle Bayley" userId="75275c05-4d19-4dd1-bc09-a2ed699dcd19" providerId="ADAL" clId="{C88C07BD-CA6F-40B1-B1FB-088B02AC83EC}" dt="2021-07-05T18:40:40.683" v="13" actId="20577"/>
        <pc:sldMkLst>
          <pc:docMk/>
          <pc:sldMk cId="773074891" sldId="264"/>
        </pc:sldMkLst>
        <pc:spChg chg="mod">
          <ac:chgData name="Michelle Bayley" userId="75275c05-4d19-4dd1-bc09-a2ed699dcd19" providerId="ADAL" clId="{C88C07BD-CA6F-40B1-B1FB-088B02AC83EC}" dt="2021-07-05T18:40:40.683" v="13" actId="20577"/>
          <ac:spMkLst>
            <pc:docMk/>
            <pc:sldMk cId="773074891" sldId="264"/>
            <ac:spMk id="3" creationId="{4543A6F5-CE94-49BA-A32D-DCD7656CE603}"/>
          </ac:spMkLst>
        </pc:spChg>
      </pc:sldChg>
      <pc:sldChg chg="del">
        <pc:chgData name="Michelle Bayley" userId="75275c05-4d19-4dd1-bc09-a2ed699dcd19" providerId="ADAL" clId="{C88C07BD-CA6F-40B1-B1FB-088B02AC83EC}" dt="2021-07-07T05:57:27.384" v="427" actId="2696"/>
        <pc:sldMkLst>
          <pc:docMk/>
          <pc:sldMk cId="2452458908" sldId="267"/>
        </pc:sldMkLst>
      </pc:sldChg>
      <pc:sldChg chg="addSp modSp new mod modClrScheme chgLayout">
        <pc:chgData name="Michelle Bayley" userId="75275c05-4d19-4dd1-bc09-a2ed699dcd19" providerId="ADAL" clId="{C88C07BD-CA6F-40B1-B1FB-088B02AC83EC}" dt="2021-07-05T19:26:01.192" v="399" actId="20577"/>
        <pc:sldMkLst>
          <pc:docMk/>
          <pc:sldMk cId="3879333630" sldId="270"/>
        </pc:sldMkLst>
        <pc:spChg chg="add mod">
          <ac:chgData name="Michelle Bayley" userId="75275c05-4d19-4dd1-bc09-a2ed699dcd19" providerId="ADAL" clId="{C88C07BD-CA6F-40B1-B1FB-088B02AC83EC}" dt="2021-07-05T19:23:00.116" v="256" actId="20577"/>
          <ac:spMkLst>
            <pc:docMk/>
            <pc:sldMk cId="3879333630" sldId="270"/>
            <ac:spMk id="2" creationId="{1F7C71DF-B1C0-45CE-B3C5-09467B128290}"/>
          </ac:spMkLst>
        </pc:spChg>
        <pc:spChg chg="add mod">
          <ac:chgData name="Michelle Bayley" userId="75275c05-4d19-4dd1-bc09-a2ed699dcd19" providerId="ADAL" clId="{C88C07BD-CA6F-40B1-B1FB-088B02AC83EC}" dt="2021-07-05T19:26:01.192" v="399" actId="20577"/>
          <ac:spMkLst>
            <pc:docMk/>
            <pc:sldMk cId="3879333630" sldId="270"/>
            <ac:spMk id="3" creationId="{B16E310C-0BD5-44D3-A65D-F7A39150E91D}"/>
          </ac:spMkLst>
        </pc:spChg>
      </pc:sldChg>
      <pc:sldChg chg="addSp delSp modSp new mod modClrScheme chgLayout">
        <pc:chgData name="Michelle Bayley" userId="75275c05-4d19-4dd1-bc09-a2ed699dcd19" providerId="ADAL" clId="{C88C07BD-CA6F-40B1-B1FB-088B02AC83EC}" dt="2021-07-05T19:31:43.292" v="406" actId="14100"/>
        <pc:sldMkLst>
          <pc:docMk/>
          <pc:sldMk cId="238181638" sldId="271"/>
        </pc:sldMkLst>
        <pc:spChg chg="del">
          <ac:chgData name="Michelle Bayley" userId="75275c05-4d19-4dd1-bc09-a2ed699dcd19" providerId="ADAL" clId="{C88C07BD-CA6F-40B1-B1FB-088B02AC83EC}" dt="2021-07-05T19:31:34.946" v="403" actId="700"/>
          <ac:spMkLst>
            <pc:docMk/>
            <pc:sldMk cId="238181638" sldId="271"/>
            <ac:spMk id="2" creationId="{FDEE4FC6-2459-4DEE-A8E3-5734C5A14B36}"/>
          </ac:spMkLst>
        </pc:spChg>
        <pc:spChg chg="del">
          <ac:chgData name="Michelle Bayley" userId="75275c05-4d19-4dd1-bc09-a2ed699dcd19" providerId="ADAL" clId="{C88C07BD-CA6F-40B1-B1FB-088B02AC83EC}" dt="2021-07-05T19:31:34.946" v="403" actId="700"/>
          <ac:spMkLst>
            <pc:docMk/>
            <pc:sldMk cId="238181638" sldId="271"/>
            <ac:spMk id="3" creationId="{33088BD7-79C9-48D1-87BD-0C52EDD905B5}"/>
          </ac:spMkLst>
        </pc:spChg>
        <pc:picChg chg="add mod">
          <ac:chgData name="Michelle Bayley" userId="75275c05-4d19-4dd1-bc09-a2ed699dcd19" providerId="ADAL" clId="{C88C07BD-CA6F-40B1-B1FB-088B02AC83EC}" dt="2021-07-05T19:31:43.292" v="406" actId="14100"/>
          <ac:picMkLst>
            <pc:docMk/>
            <pc:sldMk cId="238181638" sldId="271"/>
            <ac:picMk id="5" creationId="{B42CA922-6794-40ED-8D7A-36241E83DAC4}"/>
          </ac:picMkLst>
        </pc:picChg>
      </pc:sldChg>
      <pc:sldChg chg="modSp new mod">
        <pc:chgData name="Michelle Bayley" userId="75275c05-4d19-4dd1-bc09-a2ed699dcd19" providerId="ADAL" clId="{C88C07BD-CA6F-40B1-B1FB-088B02AC83EC}" dt="2021-07-07T06:34:46.923" v="508" actId="20577"/>
        <pc:sldMkLst>
          <pc:docMk/>
          <pc:sldMk cId="2792952795" sldId="272"/>
        </pc:sldMkLst>
        <pc:spChg chg="mod">
          <ac:chgData name="Michelle Bayley" userId="75275c05-4d19-4dd1-bc09-a2ed699dcd19" providerId="ADAL" clId="{C88C07BD-CA6F-40B1-B1FB-088B02AC83EC}" dt="2021-07-07T06:34:46.923" v="508" actId="20577"/>
          <ac:spMkLst>
            <pc:docMk/>
            <pc:sldMk cId="2792952795" sldId="272"/>
            <ac:spMk id="2" creationId="{29A3C2D6-6332-4F0E-9C18-E9FBB2BA66B9}"/>
          </ac:spMkLst>
        </pc:spChg>
        <pc:spChg chg="mod">
          <ac:chgData name="Michelle Bayley" userId="75275c05-4d19-4dd1-bc09-a2ed699dcd19" providerId="ADAL" clId="{C88C07BD-CA6F-40B1-B1FB-088B02AC83EC}" dt="2021-07-05T19:26:48.872" v="402"/>
          <ac:spMkLst>
            <pc:docMk/>
            <pc:sldMk cId="2792952795" sldId="272"/>
            <ac:spMk id="3" creationId="{FA02E05D-DF10-48AC-B440-AF53E96EFD84}"/>
          </ac:spMkLst>
        </pc:spChg>
      </pc:sldChg>
      <pc:sldChg chg="modSp new mod">
        <pc:chgData name="Michelle Bayley" userId="75275c05-4d19-4dd1-bc09-a2ed699dcd19" providerId="ADAL" clId="{C88C07BD-CA6F-40B1-B1FB-088B02AC83EC}" dt="2021-07-05T19:33:32.404" v="426" actId="5793"/>
        <pc:sldMkLst>
          <pc:docMk/>
          <pc:sldMk cId="661530837" sldId="273"/>
        </pc:sldMkLst>
        <pc:spChg chg="mod">
          <ac:chgData name="Michelle Bayley" userId="75275c05-4d19-4dd1-bc09-a2ed699dcd19" providerId="ADAL" clId="{C88C07BD-CA6F-40B1-B1FB-088B02AC83EC}" dt="2021-07-05T19:32:05.859" v="421" actId="20577"/>
          <ac:spMkLst>
            <pc:docMk/>
            <pc:sldMk cId="661530837" sldId="273"/>
            <ac:spMk id="2" creationId="{3902B85E-263A-4A47-AEB9-4113BA5A7A8B}"/>
          </ac:spMkLst>
        </pc:spChg>
        <pc:spChg chg="mod">
          <ac:chgData name="Michelle Bayley" userId="75275c05-4d19-4dd1-bc09-a2ed699dcd19" providerId="ADAL" clId="{C88C07BD-CA6F-40B1-B1FB-088B02AC83EC}" dt="2021-07-05T19:33:32.404" v="426" actId="5793"/>
          <ac:spMkLst>
            <pc:docMk/>
            <pc:sldMk cId="661530837" sldId="273"/>
            <ac:spMk id="3" creationId="{388DB06E-CA5B-4DB3-B272-DE01F6BC5BCA}"/>
          </ac:spMkLst>
        </pc:spChg>
      </pc:sldChg>
      <pc:sldChg chg="new del">
        <pc:chgData name="Michelle Bayley" userId="75275c05-4d19-4dd1-bc09-a2ed699dcd19" providerId="ADAL" clId="{C88C07BD-CA6F-40B1-B1FB-088B02AC83EC}" dt="2021-07-07T06:10:02.451" v="429" actId="680"/>
        <pc:sldMkLst>
          <pc:docMk/>
          <pc:sldMk cId="1169893684" sldId="274"/>
        </pc:sldMkLst>
      </pc:sldChg>
      <pc:sldChg chg="modSp new mod ord">
        <pc:chgData name="Michelle Bayley" userId="75275c05-4d19-4dd1-bc09-a2ed699dcd19" providerId="ADAL" clId="{C88C07BD-CA6F-40B1-B1FB-088B02AC83EC}" dt="2021-07-07T06:33:10.820" v="478" actId="255"/>
        <pc:sldMkLst>
          <pc:docMk/>
          <pc:sldMk cId="3440346093" sldId="274"/>
        </pc:sldMkLst>
        <pc:spChg chg="mod">
          <ac:chgData name="Michelle Bayley" userId="75275c05-4d19-4dd1-bc09-a2ed699dcd19" providerId="ADAL" clId="{C88C07BD-CA6F-40B1-B1FB-088B02AC83EC}" dt="2021-07-07T06:10:11.955" v="451" actId="20577"/>
          <ac:spMkLst>
            <pc:docMk/>
            <pc:sldMk cId="3440346093" sldId="274"/>
            <ac:spMk id="2" creationId="{8511ABE3-370A-4021-A221-B3DF84A10521}"/>
          </ac:spMkLst>
        </pc:spChg>
        <pc:spChg chg="mod">
          <ac:chgData name="Michelle Bayley" userId="75275c05-4d19-4dd1-bc09-a2ed699dcd19" providerId="ADAL" clId="{C88C07BD-CA6F-40B1-B1FB-088B02AC83EC}" dt="2021-07-07T06:33:10.820" v="478" actId="255"/>
          <ac:spMkLst>
            <pc:docMk/>
            <pc:sldMk cId="3440346093" sldId="274"/>
            <ac:spMk id="3" creationId="{7EB54040-1339-46D5-8073-4F3D84C2B74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708A0-49D9-4CFC-970C-24A1AECFB1F0}" type="datetimeFigureOut">
              <a:rPr lang="en-NZ" smtClean="0"/>
              <a:t>7/07/2021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B7C5B-2EE5-4FEB-8486-D5ACCB9EC2C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9554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B7C5B-2EE5-4FEB-8486-D5ACCB9EC2C1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33229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B7C5B-2EE5-4FEB-8486-D5ACCB9EC2C1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00835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B7C5B-2EE5-4FEB-8486-D5ACCB9EC2C1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87186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B7C5B-2EE5-4FEB-8486-D5ACCB9EC2C1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13495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B7C5B-2EE5-4FEB-8486-D5ACCB9EC2C1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81948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B7C5B-2EE5-4FEB-8486-D5ACCB9EC2C1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87642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B7C5B-2EE5-4FEB-8486-D5ACCB9EC2C1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718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B7C5B-2EE5-4FEB-8486-D5ACCB9EC2C1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25592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B7C5B-2EE5-4FEB-8486-D5ACCB9EC2C1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09307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i-NZ" dirty="0"/>
              <a:t>Harold Shipman – in 2001 was found guilty of murder of 15 patients – total number of victims thought to be 250</a:t>
            </a:r>
          </a:p>
          <a:p>
            <a:r>
              <a:rPr lang="mi-NZ" dirty="0"/>
              <a:t>Francis Report 2013 – public inquiry into deaths at Mid Staffordshire HNS foundation trust – unnecessary deaths and why the warning signs of serious failings were not recognised.  Recommendations of seeing everything from a patient perspective, transparency, learning culture, accountability.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B7C5B-2EE5-4FEB-8486-D5ACCB9EC2C1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79330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B7C5B-2EE5-4FEB-8486-D5ACCB9EC2C1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47682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B7C5B-2EE5-4FEB-8486-D5ACCB9EC2C1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67633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897732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9731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25832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79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92225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5075" y="2032000"/>
            <a:ext cx="737235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Sub-heading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44831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79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12128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44BF-4193-C640-9CEE-4ADAA50BC472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B0A5-DA8D-914C-8E8B-9CC4BBBED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54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8" t="94257" r="24338" b="199"/>
          <a:stretch/>
        </p:blipFill>
        <p:spPr>
          <a:xfrm>
            <a:off x="0" y="6105526"/>
            <a:ext cx="9772650" cy="5468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1"/>
          <a:stretch/>
        </p:blipFill>
        <p:spPr>
          <a:xfrm>
            <a:off x="9943338" y="6064062"/>
            <a:ext cx="2069450" cy="59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8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9264A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9264AA"/>
        </a:buClr>
        <a:buFont typeface="Arial" panose="020B0604020202020204" pitchFamily="34" charset="0"/>
        <a:buChar char="•"/>
        <a:defRPr sz="2400" kern="1200">
          <a:solidFill>
            <a:srgbClr val="0066A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264AA"/>
        </a:buClr>
        <a:buFont typeface="Arial" panose="020B0604020202020204" pitchFamily="34" charset="0"/>
        <a:buChar char="•"/>
        <a:defRPr sz="2400" kern="1200">
          <a:solidFill>
            <a:srgbClr val="0066A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264AA"/>
        </a:buClr>
        <a:buFont typeface="Arial" panose="020B0604020202020204" pitchFamily="34" charset="0"/>
        <a:buChar char="•"/>
        <a:defRPr sz="2400" kern="1200">
          <a:solidFill>
            <a:srgbClr val="0066A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264AA"/>
        </a:buClr>
        <a:buFont typeface="Arial" panose="020B0604020202020204" pitchFamily="34" charset="0"/>
        <a:buChar char="•"/>
        <a:defRPr sz="2400" kern="1200">
          <a:solidFill>
            <a:srgbClr val="0066A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264AA"/>
        </a:buClr>
        <a:buFont typeface="Arial" panose="020B0604020202020204" pitchFamily="34" charset="0"/>
        <a:buChar char="•"/>
        <a:defRPr sz="2400" kern="1200">
          <a:solidFill>
            <a:srgbClr val="0066A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wDrAEXro3o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qsc.govt.nz/our-programmes/building-leadership-and-capability/publications-and-resources/publication/2851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0CF324-7B36-40A2-AC76-67CCF16D8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188" y="863030"/>
            <a:ext cx="8336228" cy="455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19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C71DF-B1C0-45CE-B3C5-09467B128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/>
              <a:t>Good sites to explain clinical governance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E310C-0BD5-44D3-A65D-F7A39150E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The RNZCGP  </a:t>
            </a:r>
            <a:r>
              <a:rPr lang="en-NZ" dirty="0">
                <a:hlinkClick r:id="rId3"/>
              </a:rPr>
              <a:t>https://www.youtube.com/watch?v=ZwDrAEXro3o</a:t>
            </a:r>
            <a:endParaRPr lang="en-NZ" dirty="0"/>
          </a:p>
          <a:p>
            <a:r>
              <a:rPr lang="en-NZ" dirty="0"/>
              <a:t>HQSC Clinical Governance -guidance for health and disability providers </a:t>
            </a:r>
            <a:r>
              <a:rPr lang="en-NZ" dirty="0">
                <a:hlinkClick r:id="rId4"/>
              </a:rPr>
              <a:t>https://www.hqsc.govt.nz/our-programmes/building-leadership-and-capability/publications-and-resources/publication/2851/</a:t>
            </a:r>
            <a:endParaRPr lang="en-NZ" dirty="0"/>
          </a:p>
          <a:p>
            <a:r>
              <a:rPr lang="en-NZ" dirty="0"/>
              <a:t>AICG Australian Institute of Clinical Governance</a:t>
            </a:r>
          </a:p>
        </p:txBody>
      </p:sp>
    </p:spTree>
    <p:extLst>
      <p:ext uri="{BB962C8B-B14F-4D97-AF65-F5344CB8AC3E}">
        <p14:creationId xmlns:p14="http://schemas.microsoft.com/office/powerpoint/2010/main" val="3879333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2CA922-6794-40ED-8D7A-36241E83D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09" y="185195"/>
            <a:ext cx="4203784" cy="599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1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3C2D6-6332-4F0E-9C18-E9FBB2BA6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/>
              <a:t>Pinnacle website ....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2E05D-DF10-48AC-B440-AF53E96EF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https://www.pinnaclepractices.co.nz/thriving-practices/quality-plan-2021-2022/</a:t>
            </a:r>
          </a:p>
        </p:txBody>
      </p:sp>
    </p:spTree>
    <p:extLst>
      <p:ext uri="{BB962C8B-B14F-4D97-AF65-F5344CB8AC3E}">
        <p14:creationId xmlns:p14="http://schemas.microsoft.com/office/powerpoint/2010/main" val="2792952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2B85E-263A-4A47-AEB9-4113BA5A7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/>
              <a:t>Equity project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DB06E-CA5B-4DB3-B272-DE01F6BC5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MuseoSans100"/>
              </a:rPr>
              <a:t>“In Aotearoa, people have differences in health that are not only avoidable but unfair and unjust. Equity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MuseoSans100"/>
              </a:rPr>
              <a:t>recognises</a:t>
            </a:r>
            <a:r>
              <a:rPr lang="en-US" b="0" i="0" dirty="0">
                <a:solidFill>
                  <a:srgbClr val="000000"/>
                </a:solidFill>
                <a:effectLst/>
                <a:latin typeface="MuseoSans100"/>
              </a:rPr>
              <a:t> different people with different levels of advantage require different approaches and resources to get equitable health outcomes.”</a:t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  <a:latin typeface="MuseoSans100"/>
              </a:rPr>
              <a:t>- Dr Ashley Bloomfield, Ministry of Health</a:t>
            </a:r>
            <a:endParaRPr lang="en-NZ" dirty="0"/>
          </a:p>
          <a:p>
            <a:pPr marL="0" indent="0">
              <a:buNone/>
            </a:pPr>
            <a:endParaRPr lang="en-NZ" dirty="0"/>
          </a:p>
          <a:p>
            <a:r>
              <a:rPr lang="en-NZ" dirty="0"/>
              <a:t>https://www.pinnaclepractices.co.nz/resources/quality-plan-2021-2022-equity-project/</a:t>
            </a:r>
          </a:p>
        </p:txBody>
      </p:sp>
    </p:spTree>
    <p:extLst>
      <p:ext uri="{BB962C8B-B14F-4D97-AF65-F5344CB8AC3E}">
        <p14:creationId xmlns:p14="http://schemas.microsoft.com/office/powerpoint/2010/main" val="661530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1ABE3-370A-4021-A221-B3DF84A10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/>
              <a:t>Clinical Governance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54040-1339-46D5-8073-4F3D84C2B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mi-NZ" sz="4400" dirty="0"/>
              <a:t>What does it mean to you?</a:t>
            </a:r>
            <a:endParaRPr lang="en-NZ" sz="4400" dirty="0"/>
          </a:p>
        </p:txBody>
      </p:sp>
    </p:spTree>
    <p:extLst>
      <p:ext uri="{BB962C8B-B14F-4D97-AF65-F5344CB8AC3E}">
        <p14:creationId xmlns:p14="http://schemas.microsoft.com/office/powerpoint/2010/main" val="3440346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A5634-653C-4F89-968B-EBC20BDB1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/>
              <a:t>Clinical governance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3A6F5-CE94-49BA-A32D-DCD7656CE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i-NZ" dirty="0"/>
              <a:t>An umbrella term for an organisational approach to continuous quality improvement of clinical services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proxima-nova"/>
              </a:rPr>
              <a:t> </a:t>
            </a:r>
            <a:r>
              <a:rPr lang="mi-NZ" dirty="0"/>
              <a:t>Systems and process are in place to ensure the delivery of quality care</a:t>
            </a:r>
          </a:p>
          <a:p>
            <a:r>
              <a:rPr lang="mi-NZ" dirty="0"/>
              <a:t>Opportunity to improve the health of population prioritising Māori and provide accountability within the organisation</a:t>
            </a:r>
          </a:p>
          <a:p>
            <a:r>
              <a:rPr lang="mi-NZ" dirty="0"/>
              <a:t>Joining up of all quality improvement initiatives within your organisation</a:t>
            </a:r>
          </a:p>
        </p:txBody>
      </p:sp>
    </p:spTree>
    <p:extLst>
      <p:ext uri="{BB962C8B-B14F-4D97-AF65-F5344CB8AC3E}">
        <p14:creationId xmlns:p14="http://schemas.microsoft.com/office/powerpoint/2010/main" val="3485154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k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349" y="604636"/>
            <a:ext cx="7988960" cy="2895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83771" y="331296"/>
            <a:ext cx="4424461" cy="446276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 algn="ctr"/>
            <a:r>
              <a:rPr lang="en-US" sz="2600" dirty="0"/>
              <a:t>Clinical Governance</a:t>
            </a:r>
          </a:p>
        </p:txBody>
      </p:sp>
      <p:pic>
        <p:nvPicPr>
          <p:cNvPr id="3" name="Picture 2" descr="Paddle 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845" y="2049583"/>
            <a:ext cx="1294333" cy="2183282"/>
          </a:xfrm>
          <a:prstGeom prst="rect">
            <a:avLst/>
          </a:prstGeom>
        </p:spPr>
      </p:pic>
      <p:pic>
        <p:nvPicPr>
          <p:cNvPr id="4" name="Picture 3" descr="Paddle 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364" y="2049583"/>
            <a:ext cx="1294333" cy="2183282"/>
          </a:xfrm>
          <a:prstGeom prst="rect">
            <a:avLst/>
          </a:prstGeom>
        </p:spPr>
      </p:pic>
      <p:pic>
        <p:nvPicPr>
          <p:cNvPr id="5" name="Picture 4" descr="Paddle 3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883" y="2049583"/>
            <a:ext cx="1294333" cy="2183282"/>
          </a:xfrm>
          <a:prstGeom prst="rect">
            <a:avLst/>
          </a:prstGeom>
        </p:spPr>
      </p:pic>
      <p:pic>
        <p:nvPicPr>
          <p:cNvPr id="6" name="Picture 5" descr="Paddle 4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403" y="2049583"/>
            <a:ext cx="1294333" cy="2183282"/>
          </a:xfrm>
          <a:prstGeom prst="rect">
            <a:avLst/>
          </a:prstGeom>
        </p:spPr>
      </p:pic>
      <p:pic>
        <p:nvPicPr>
          <p:cNvPr id="7" name="Picture 6" descr="1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13" y="3598624"/>
            <a:ext cx="269291" cy="269291"/>
          </a:xfrm>
          <a:prstGeom prst="rect">
            <a:avLst/>
          </a:prstGeom>
        </p:spPr>
      </p:pic>
      <p:pic>
        <p:nvPicPr>
          <p:cNvPr id="8" name="Picture 7" descr="2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730" y="3598624"/>
            <a:ext cx="269291" cy="269291"/>
          </a:xfrm>
          <a:prstGeom prst="rect">
            <a:avLst/>
          </a:prstGeom>
        </p:spPr>
      </p:pic>
      <p:pic>
        <p:nvPicPr>
          <p:cNvPr id="9" name="Picture 8" descr="3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853" y="3598624"/>
            <a:ext cx="269291" cy="269291"/>
          </a:xfrm>
          <a:prstGeom prst="rect">
            <a:avLst/>
          </a:prstGeom>
        </p:spPr>
      </p:pic>
      <p:pic>
        <p:nvPicPr>
          <p:cNvPr id="17" name="Picture 16" descr="4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974" y="3598624"/>
            <a:ext cx="269291" cy="2692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883771" y="716018"/>
            <a:ext cx="4424461" cy="353943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 algn="ctr"/>
            <a:r>
              <a:rPr lang="en-US" sz="2000" dirty="0"/>
              <a:t>Pinnacle Midlands Health Network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83771" y="1077013"/>
            <a:ext cx="4424461" cy="276999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 algn="ctr"/>
            <a:r>
              <a:rPr lang="en-US" sz="1500" b="1" dirty="0">
                <a:latin typeface="Calibri"/>
                <a:cs typeface="Calibri"/>
              </a:rPr>
              <a:t>Thriving Primary Care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37857" y="4348260"/>
            <a:ext cx="1316321" cy="222934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950"/>
              </a:lnSpc>
              <a:buSzPct val="100000"/>
            </a:pPr>
            <a:r>
              <a:rPr lang="en-US" sz="1000" dirty="0"/>
              <a:t>Clinically Effective</a:t>
            </a:r>
          </a:p>
          <a:p>
            <a:pPr>
              <a:lnSpc>
                <a:spcPts val="950"/>
              </a:lnSpc>
              <a:buSzPct val="100000"/>
            </a:pPr>
            <a:endParaRPr lang="en-US" sz="1000" dirty="0"/>
          </a:p>
          <a:p>
            <a:pPr>
              <a:lnSpc>
                <a:spcPts val="950"/>
              </a:lnSpc>
            </a:pPr>
            <a:r>
              <a:rPr lang="en-US" sz="800" dirty="0"/>
              <a:t>Clinical Outcomes</a:t>
            </a:r>
            <a:endParaRPr lang="en-US" dirty="0"/>
          </a:p>
          <a:p>
            <a:pPr>
              <a:lnSpc>
                <a:spcPts val="950"/>
              </a:lnSpc>
            </a:pPr>
            <a:r>
              <a:rPr lang="en-US" sz="800" dirty="0">
                <a:cs typeface="Calibri"/>
              </a:rPr>
              <a:t>Clinical Projects</a:t>
            </a:r>
          </a:p>
          <a:p>
            <a:pPr>
              <a:lnSpc>
                <a:spcPts val="950"/>
              </a:lnSpc>
            </a:pPr>
            <a:r>
              <a:rPr lang="en-US" sz="800" dirty="0">
                <a:cs typeface="Calibri"/>
              </a:rPr>
              <a:t>Clinical Policy </a:t>
            </a:r>
          </a:p>
          <a:p>
            <a:pPr>
              <a:lnSpc>
                <a:spcPts val="950"/>
              </a:lnSpc>
            </a:pPr>
            <a:r>
              <a:rPr lang="en-US" sz="800" dirty="0">
                <a:cs typeface="Calibri"/>
              </a:rPr>
              <a:t>Clinical Decision Making</a:t>
            </a:r>
          </a:p>
          <a:p>
            <a:pPr>
              <a:lnSpc>
                <a:spcPts val="950"/>
              </a:lnSpc>
            </a:pPr>
            <a:r>
              <a:rPr lang="en-US" sz="800" dirty="0">
                <a:cs typeface="Calibri"/>
              </a:rPr>
              <a:t>Evaluation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32364" y="4348260"/>
            <a:ext cx="1316321" cy="222934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950"/>
              </a:lnSpc>
              <a:buSzPct val="100000"/>
            </a:pPr>
            <a:r>
              <a:rPr lang="en-US" sz="1000" dirty="0"/>
              <a:t>Safe Patients</a:t>
            </a:r>
          </a:p>
          <a:p>
            <a:pPr>
              <a:lnSpc>
                <a:spcPts val="950"/>
              </a:lnSpc>
              <a:buSzPct val="100000"/>
            </a:pPr>
            <a:endParaRPr lang="en-US" sz="1000" dirty="0"/>
          </a:p>
          <a:p>
            <a:pPr>
              <a:lnSpc>
                <a:spcPts val="950"/>
              </a:lnSpc>
            </a:pPr>
            <a:r>
              <a:rPr lang="en-US" sz="800" dirty="0"/>
              <a:t>Incident Management</a:t>
            </a:r>
            <a:endParaRPr lang="en-US" sz="800" dirty="0">
              <a:cs typeface="Calibri"/>
            </a:endParaRPr>
          </a:p>
          <a:p>
            <a:pPr>
              <a:lnSpc>
                <a:spcPts val="950"/>
              </a:lnSpc>
            </a:pPr>
            <a:r>
              <a:rPr lang="en-US" sz="800" dirty="0">
                <a:cs typeface="Calibri"/>
              </a:rPr>
              <a:t>Clinical Audits</a:t>
            </a:r>
          </a:p>
          <a:p>
            <a:pPr>
              <a:lnSpc>
                <a:spcPts val="950"/>
              </a:lnSpc>
            </a:pPr>
            <a:r>
              <a:rPr lang="en-US" sz="800" dirty="0">
                <a:cs typeface="Calibri"/>
              </a:rPr>
              <a:t>Risk Management</a:t>
            </a:r>
          </a:p>
          <a:p>
            <a:pPr>
              <a:lnSpc>
                <a:spcPts val="950"/>
              </a:lnSpc>
            </a:pPr>
            <a:r>
              <a:rPr lang="en-US" sz="800" dirty="0">
                <a:cs typeface="Calibri"/>
              </a:rPr>
              <a:t>Accreditation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82895" y="4348260"/>
            <a:ext cx="1316321" cy="222934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950"/>
              </a:lnSpc>
              <a:buSzPct val="100000"/>
            </a:pPr>
            <a:r>
              <a:rPr lang="en-US" sz="1000" dirty="0"/>
              <a:t>Great Patient Experience</a:t>
            </a:r>
          </a:p>
          <a:p>
            <a:pPr>
              <a:lnSpc>
                <a:spcPts val="950"/>
              </a:lnSpc>
              <a:buSzPct val="100000"/>
            </a:pPr>
            <a:endParaRPr lang="en-US" sz="1000" dirty="0"/>
          </a:p>
          <a:p>
            <a:pPr>
              <a:lnSpc>
                <a:spcPts val="950"/>
              </a:lnSpc>
            </a:pPr>
            <a:r>
              <a:rPr lang="en-US" sz="800" dirty="0"/>
              <a:t>Patient and Whanau Voice</a:t>
            </a:r>
            <a:endParaRPr lang="en-US" sz="800" dirty="0">
              <a:cs typeface="Calibri"/>
            </a:endParaRPr>
          </a:p>
          <a:p>
            <a:pPr>
              <a:lnSpc>
                <a:spcPts val="950"/>
              </a:lnSpc>
            </a:pPr>
            <a:r>
              <a:rPr lang="en-US" sz="800" dirty="0">
                <a:cs typeface="Calibri"/>
              </a:rPr>
              <a:t>Stakeholder/Iwi Relationships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77403" y="4348260"/>
            <a:ext cx="1380349" cy="222934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950"/>
              </a:lnSpc>
              <a:buSzPct val="100000"/>
            </a:pPr>
            <a:r>
              <a:rPr lang="en-US" sz="1000" dirty="0"/>
              <a:t>Great Provider Experience</a:t>
            </a:r>
          </a:p>
          <a:p>
            <a:pPr>
              <a:lnSpc>
                <a:spcPts val="950"/>
              </a:lnSpc>
              <a:buSzPct val="100000"/>
            </a:pPr>
            <a:endParaRPr lang="en-US" sz="1000" dirty="0"/>
          </a:p>
          <a:p>
            <a:pPr>
              <a:lnSpc>
                <a:spcPts val="950"/>
              </a:lnSpc>
            </a:pPr>
            <a:r>
              <a:rPr lang="en-US" sz="800" dirty="0"/>
              <a:t>Education</a:t>
            </a:r>
            <a:endParaRPr lang="en-US" sz="800" dirty="0">
              <a:cs typeface="Calibri"/>
            </a:endParaRPr>
          </a:p>
          <a:p>
            <a:pPr>
              <a:lnSpc>
                <a:spcPts val="950"/>
              </a:lnSpc>
            </a:pPr>
            <a:r>
              <a:rPr lang="en-US" sz="800" dirty="0">
                <a:cs typeface="Calibri"/>
              </a:rPr>
              <a:t>Pastoral Care</a:t>
            </a:r>
          </a:p>
          <a:p>
            <a:pPr>
              <a:lnSpc>
                <a:spcPts val="950"/>
              </a:lnSpc>
            </a:pPr>
            <a:r>
              <a:rPr lang="en-US" sz="800" dirty="0">
                <a:cs typeface="Calibri"/>
              </a:rPr>
              <a:t>Joy at Work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38837" y="3144110"/>
            <a:ext cx="1347857" cy="200055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 algn="ctr"/>
            <a:r>
              <a:rPr lang="en-US" sz="1000" b="1" dirty="0" err="1">
                <a:solidFill>
                  <a:srgbClr val="FFFFFF"/>
                </a:solidFill>
                <a:cs typeface="Calibri"/>
              </a:rPr>
              <a:t>Te</a:t>
            </a:r>
            <a:r>
              <a:rPr lang="en-US" sz="1000" b="1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1000" b="1" dirty="0" err="1">
                <a:solidFill>
                  <a:srgbClr val="FFFFFF"/>
                </a:solidFill>
                <a:cs typeface="Calibri"/>
              </a:rPr>
              <a:t>Tiriti</a:t>
            </a:r>
            <a:r>
              <a:rPr lang="en-US" sz="1000" b="1" dirty="0">
                <a:solidFill>
                  <a:srgbClr val="FFFFFF"/>
                </a:solidFill>
                <a:cs typeface="Calibri"/>
              </a:rPr>
              <a:t> o Waitangi </a:t>
            </a:r>
            <a:endParaRPr lang="en-US" sz="1000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33344" y="3144110"/>
            <a:ext cx="1347857" cy="200055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cs typeface="Calibri"/>
              </a:rPr>
              <a:t>Cultural Safety</a:t>
            </a:r>
            <a:endParaRPr lang="en-US" sz="1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76973" y="3144110"/>
            <a:ext cx="1347857" cy="200055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 algn="ctr"/>
            <a:r>
              <a:rPr lang="en-US" sz="1000" b="1" dirty="0" err="1">
                <a:solidFill>
                  <a:schemeClr val="bg1"/>
                </a:solidFill>
                <a:cs typeface="Calibri"/>
              </a:rPr>
              <a:t>Kawa</a:t>
            </a:r>
            <a:r>
              <a:rPr lang="en-US" sz="10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1000" b="1" dirty="0" err="1">
                <a:solidFill>
                  <a:schemeClr val="bg1"/>
                </a:solidFill>
                <a:cs typeface="Calibri"/>
              </a:rPr>
              <a:t>Whakaruruhau</a:t>
            </a:r>
            <a:endParaRPr lang="en-US" sz="1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8359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C28821-7648-40AB-8A6A-016BDE44D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394" y="0"/>
            <a:ext cx="7117301" cy="604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00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A5634-653C-4F89-968B-EBC20BDB1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/>
              <a:t>Who is involved in clinical governance for Pinnacle?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3A6F5-CE94-49BA-A32D-DCD7656CE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384" y="1690688"/>
            <a:ext cx="10515600" cy="4079875"/>
          </a:xfrm>
        </p:spPr>
        <p:txBody>
          <a:bodyPr/>
          <a:lstStyle/>
          <a:p>
            <a:r>
              <a:rPr lang="mi-NZ" dirty="0"/>
              <a:t>A – our directors</a:t>
            </a:r>
          </a:p>
          <a:p>
            <a:r>
              <a:rPr lang="mi-NZ" dirty="0"/>
              <a:t>B – all clinicians in the organisation</a:t>
            </a:r>
          </a:p>
          <a:p>
            <a:r>
              <a:rPr lang="mi-NZ" dirty="0"/>
              <a:t>C –all involved in patient/whānau care </a:t>
            </a:r>
          </a:p>
          <a:p>
            <a:r>
              <a:rPr lang="mi-NZ" dirty="0"/>
              <a:t>D – the clinical governance committee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91C796-7293-4061-AC96-78606A157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688" y="1690688"/>
            <a:ext cx="3953296" cy="394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74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70490-7E5E-4C8D-ABDA-160A2FB7D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Why is it important for the organisation?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948B6-C2D5-4728-87C4-7F1F5FB39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i-NZ" dirty="0"/>
              <a:t>Important to know </a:t>
            </a:r>
          </a:p>
          <a:p>
            <a:pPr lvl="1"/>
            <a:r>
              <a:rPr lang="mi-NZ" dirty="0"/>
              <a:t>if our services are making a difference to patients and whānau</a:t>
            </a:r>
          </a:p>
          <a:p>
            <a:pPr lvl="1"/>
            <a:r>
              <a:rPr lang="mi-NZ" dirty="0"/>
              <a:t>if they are meeting the needs of our patients and whānau</a:t>
            </a:r>
          </a:p>
          <a:p>
            <a:pPr lvl="1"/>
            <a:r>
              <a:rPr lang="mi-NZ" dirty="0"/>
              <a:t>that all our services are safe</a:t>
            </a:r>
          </a:p>
          <a:p>
            <a:pPr lvl="1"/>
            <a:r>
              <a:rPr lang="mi-NZ" dirty="0"/>
              <a:t>that what you are doing is improving the health of the population and reducing gaps for the vulnerable</a:t>
            </a:r>
          </a:p>
          <a:p>
            <a:pPr lvl="1"/>
            <a:endParaRPr lang="mi-NZ" dirty="0"/>
          </a:p>
          <a:p>
            <a:pPr lvl="1"/>
            <a:endParaRPr lang="mi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08703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65BD4-F59D-4B39-B379-ADEBDB2D7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/>
              <a:t>What do you do if you identify risk?</a:t>
            </a:r>
            <a:endParaRPr lang="en-NZ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FA793E-C4A2-492B-897A-F840196345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81690" y="1536779"/>
            <a:ext cx="3304725" cy="4257439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BFD916-40B9-4A8A-AAF1-04EA395A40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7092" y="1585357"/>
            <a:ext cx="2994598" cy="41602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D58C0C-14AD-4FDE-9BDF-B8BE8FA035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807" y="1585357"/>
            <a:ext cx="3664138" cy="168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213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670021-7E6E-43BC-8145-5901B34AD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523" y="0"/>
            <a:ext cx="9516923" cy="605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86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PowerPoint Template" id="{D68014AE-1FFA-4FDF-978A-3DC57839C0CA}" vid="{387C068A-6D5A-4A2D-AB79-3E956296032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SharedWithUsers xmlns="1da44bdf-f158-4d8e-a0be-d0287e98827d">
      <UserInfo>
        <DisplayName>Jan Adams</DisplayName>
        <AccountId>274</AccountId>
        <AccountType/>
      </UserInfo>
      <UserInfo>
        <DisplayName>Jayne Emerson</DisplayName>
        <AccountId>34</AccountId>
        <AccountType/>
      </UserInfo>
      <UserInfo>
        <DisplayName>Helen Thomas</DisplayName>
        <AccountId>157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2749FEDEE98E45BF9164AF9C2E7E3F" ma:contentTypeVersion="16" ma:contentTypeDescription="Create a new document." ma:contentTypeScope="" ma:versionID="37574781ae90428b411900a74d1b54a9">
  <xsd:schema xmlns:xsd="http://www.w3.org/2001/XMLSchema" xmlns:xs="http://www.w3.org/2001/XMLSchema" xmlns:p="http://schemas.microsoft.com/office/2006/metadata/properties" xmlns:ns1="http://schemas.microsoft.com/sharepoint/v3" xmlns:ns2="c7fb00af-a4cc-4ef2-b8b9-226c56ef79b3" xmlns:ns3="1da44bdf-f158-4d8e-a0be-d0287e98827d" targetNamespace="http://schemas.microsoft.com/office/2006/metadata/properties" ma:root="true" ma:fieldsID="429f3e68bcd5522ed9d68fa92f466edc" ns1:_="" ns2:_="" ns3:_="">
    <xsd:import namespace="http://schemas.microsoft.com/sharepoint/v3"/>
    <xsd:import namespace="c7fb00af-a4cc-4ef2-b8b9-226c56ef79b3"/>
    <xsd:import namespace="1da44bdf-f158-4d8e-a0be-d0287e9882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fb00af-a4cc-4ef2-b8b9-226c56ef79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a44bdf-f158-4d8e-a0be-d0287e98827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A93A40-A954-4CAA-B538-967D9110112B}">
  <ds:schemaRefs>
    <ds:schemaRef ds:uri="http://schemas.microsoft.com/sharepoint/v3"/>
    <ds:schemaRef ds:uri="http://schemas.microsoft.com/office/infopath/2007/PartnerControls"/>
    <ds:schemaRef ds:uri="1da44bdf-f158-4d8e-a0be-d0287e98827d"/>
    <ds:schemaRef ds:uri="http://schemas.microsoft.com/office/2006/documentManagement/types"/>
    <ds:schemaRef ds:uri="http://purl.org/dc/elements/1.1/"/>
    <ds:schemaRef ds:uri="http://schemas.microsoft.com/office/2006/metadata/properties"/>
    <ds:schemaRef ds:uri="c7fb00af-a4cc-4ef2-b8b9-226c56ef79b3"/>
    <ds:schemaRef ds:uri="http://schemas.openxmlformats.org/package/2006/metadata/core-properties"/>
    <ds:schemaRef ds:uri="http://purl.org/dc/dcmitype/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3E223DB-03B6-4ACE-9D5A-DD2D73FB02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2B5CD7-0790-4B21-B260-AECE2E4603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7fb00af-a4cc-4ef2-b8b9-226c56ef79b3"/>
    <ds:schemaRef ds:uri="1da44bdf-f158-4d8e-a0be-d0287e9882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MHN PowerPoint template</Template>
  <TotalTime>899</TotalTime>
  <Words>440</Words>
  <Application>Microsoft Office PowerPoint</Application>
  <PresentationFormat>Widescreen</PresentationFormat>
  <Paragraphs>72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MuseoSans100</vt:lpstr>
      <vt:lpstr>proxima-nova</vt:lpstr>
      <vt:lpstr>Office Theme</vt:lpstr>
      <vt:lpstr>PowerPoint Presentation</vt:lpstr>
      <vt:lpstr>Clinical Governance</vt:lpstr>
      <vt:lpstr>Clinical governance</vt:lpstr>
      <vt:lpstr>PowerPoint Presentation</vt:lpstr>
      <vt:lpstr>PowerPoint Presentation</vt:lpstr>
      <vt:lpstr>Who is involved in clinical governance for Pinnacle?</vt:lpstr>
      <vt:lpstr>Why is it important for the organisation?</vt:lpstr>
      <vt:lpstr>What do you do if you identify risk?</vt:lpstr>
      <vt:lpstr>PowerPoint Presentation</vt:lpstr>
      <vt:lpstr>Good sites to explain clinical governance</vt:lpstr>
      <vt:lpstr>PowerPoint Presentation</vt:lpstr>
      <vt:lpstr>Pinnacle website ....</vt:lpstr>
      <vt:lpstr>Equity project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Bayley</dc:creator>
  <cp:lastModifiedBy>Michelle Bayley</cp:lastModifiedBy>
  <cp:revision>11</cp:revision>
  <cp:lastPrinted>2021-07-07T05:57:51Z</cp:lastPrinted>
  <dcterms:created xsi:type="dcterms:W3CDTF">2020-12-01T03:11:22Z</dcterms:created>
  <dcterms:modified xsi:type="dcterms:W3CDTF">2021-07-07T06:34:48Z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0x0101000E2749FEDEE98E45BF9164AF9C2E7E3F</vt:lpwstr>
  </property>
  <property fmtid="{D5CDD505-2E9C-101B-9397-08002B2CF9AE}" pid="3" name="_dlc_DocIdItemGuid">
    <vt:lpwstr>ffb26ddb-8df8-4b14-878e-a8b8c7c419b4</vt:lpwstr>
  </property>
</Properties>
</file>