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4AA"/>
    <a:srgbClr val="00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8FF54-C754-4F20-B549-1DE6DBDA0CD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23BD0C-D311-4400-BDFD-64C7DAFA52AB}">
      <dgm:prSet/>
      <dgm:spPr/>
      <dgm:t>
        <a:bodyPr/>
        <a:lstStyle/>
        <a:p>
          <a:r>
            <a:rPr lang="mi-NZ" dirty="0"/>
            <a:t>3.1 Maori Health Plan</a:t>
          </a:r>
          <a:endParaRPr lang="en-US" dirty="0"/>
        </a:p>
      </dgm:t>
    </dgm:pt>
    <dgm:pt modelId="{511465E8-FBF5-40AA-9F33-4B4E8CE83A5D}" type="parTrans" cxnId="{FB25CDDC-5479-4CDB-9F20-B4FAEAF54325}">
      <dgm:prSet/>
      <dgm:spPr/>
      <dgm:t>
        <a:bodyPr/>
        <a:lstStyle/>
        <a:p>
          <a:endParaRPr lang="en-US"/>
        </a:p>
      </dgm:t>
    </dgm:pt>
    <dgm:pt modelId="{BD014E1B-EB68-43BE-9A02-9E3B0897E45C}" type="sibTrans" cxnId="{FB25CDDC-5479-4CDB-9F20-B4FAEAF54325}">
      <dgm:prSet/>
      <dgm:spPr/>
      <dgm:t>
        <a:bodyPr/>
        <a:lstStyle/>
        <a:p>
          <a:endParaRPr lang="en-US"/>
        </a:p>
      </dgm:t>
    </dgm:pt>
    <dgm:pt modelId="{4ED50A70-B5A3-4BA8-B888-6E162DC615AB}">
      <dgm:prSet/>
      <dgm:spPr/>
      <dgm:t>
        <a:bodyPr/>
        <a:lstStyle/>
        <a:p>
          <a:r>
            <a:rPr lang="mi-NZ"/>
            <a:t>3.2 Te Tiriti o Waitangi</a:t>
          </a:r>
          <a:endParaRPr lang="en-US"/>
        </a:p>
      </dgm:t>
    </dgm:pt>
    <dgm:pt modelId="{EB6DE0EB-8004-4BD2-BB00-B36B8CC9B750}" type="parTrans" cxnId="{93E8E827-B716-4363-B013-A6D5540C903C}">
      <dgm:prSet/>
      <dgm:spPr/>
      <dgm:t>
        <a:bodyPr/>
        <a:lstStyle/>
        <a:p>
          <a:endParaRPr lang="en-US"/>
        </a:p>
      </dgm:t>
    </dgm:pt>
    <dgm:pt modelId="{752460CC-A48E-4510-95D8-80C4E13C3AE1}" type="sibTrans" cxnId="{93E8E827-B716-4363-B013-A6D5540C903C}">
      <dgm:prSet/>
      <dgm:spPr/>
      <dgm:t>
        <a:bodyPr/>
        <a:lstStyle/>
        <a:p>
          <a:endParaRPr lang="en-US"/>
        </a:p>
      </dgm:t>
    </dgm:pt>
    <dgm:pt modelId="{E4166430-AA07-43E1-988E-0160D3E427C4}">
      <dgm:prSet/>
      <dgm:spPr/>
      <dgm:t>
        <a:bodyPr/>
        <a:lstStyle/>
        <a:p>
          <a:r>
            <a:rPr lang="mi-NZ" dirty="0"/>
            <a:t>3.3 Using Te Reo Māori</a:t>
          </a:r>
          <a:endParaRPr lang="en-US" dirty="0"/>
        </a:p>
      </dgm:t>
    </dgm:pt>
    <dgm:pt modelId="{420D8766-10D3-4577-AFDF-25A812487B6E}" type="parTrans" cxnId="{8BD00435-7D20-429A-9E91-1782AA62AE6E}">
      <dgm:prSet/>
      <dgm:spPr/>
      <dgm:t>
        <a:bodyPr/>
        <a:lstStyle/>
        <a:p>
          <a:endParaRPr lang="en-US"/>
        </a:p>
      </dgm:t>
    </dgm:pt>
    <dgm:pt modelId="{4C3D4F3E-843D-4E7F-97F1-C25CC0088C71}" type="sibTrans" cxnId="{8BD00435-7D20-429A-9E91-1782AA62AE6E}">
      <dgm:prSet/>
      <dgm:spPr/>
      <dgm:t>
        <a:bodyPr/>
        <a:lstStyle/>
        <a:p>
          <a:endParaRPr lang="en-US"/>
        </a:p>
      </dgm:t>
    </dgm:pt>
    <dgm:pt modelId="{29740731-0AF2-41B2-B497-1E8F2DAB89EC}" type="pres">
      <dgm:prSet presAssocID="{3978FF54-C754-4F20-B549-1DE6DBDA0CDA}" presName="diagram" presStyleCnt="0">
        <dgm:presLayoutVars>
          <dgm:dir/>
          <dgm:resizeHandles val="exact"/>
        </dgm:presLayoutVars>
      </dgm:prSet>
      <dgm:spPr/>
    </dgm:pt>
    <dgm:pt modelId="{8D23144F-7AE1-4F3E-B441-262CC7EF8660}" type="pres">
      <dgm:prSet presAssocID="{5C23BD0C-D311-4400-BDFD-64C7DAFA52AB}" presName="node" presStyleLbl="node1" presStyleIdx="0" presStyleCnt="3">
        <dgm:presLayoutVars>
          <dgm:bulletEnabled val="1"/>
        </dgm:presLayoutVars>
      </dgm:prSet>
      <dgm:spPr/>
    </dgm:pt>
    <dgm:pt modelId="{F14B53D4-33A5-4CE2-B167-6C576076316E}" type="pres">
      <dgm:prSet presAssocID="{BD014E1B-EB68-43BE-9A02-9E3B0897E45C}" presName="sibTrans" presStyleCnt="0"/>
      <dgm:spPr/>
    </dgm:pt>
    <dgm:pt modelId="{739C52C4-A37E-4046-B040-18CF02FB5A21}" type="pres">
      <dgm:prSet presAssocID="{4ED50A70-B5A3-4BA8-B888-6E162DC615AB}" presName="node" presStyleLbl="node1" presStyleIdx="1" presStyleCnt="3">
        <dgm:presLayoutVars>
          <dgm:bulletEnabled val="1"/>
        </dgm:presLayoutVars>
      </dgm:prSet>
      <dgm:spPr/>
    </dgm:pt>
    <dgm:pt modelId="{E4277EFB-E6C6-48B8-A6C9-B1172CB396DF}" type="pres">
      <dgm:prSet presAssocID="{752460CC-A48E-4510-95D8-80C4E13C3AE1}" presName="sibTrans" presStyleCnt="0"/>
      <dgm:spPr/>
    </dgm:pt>
    <dgm:pt modelId="{B5419E29-0A0D-4C78-A7AE-C4D4224E0054}" type="pres">
      <dgm:prSet presAssocID="{E4166430-AA07-43E1-988E-0160D3E427C4}" presName="node" presStyleLbl="node1" presStyleIdx="2" presStyleCnt="3">
        <dgm:presLayoutVars>
          <dgm:bulletEnabled val="1"/>
        </dgm:presLayoutVars>
      </dgm:prSet>
      <dgm:spPr/>
    </dgm:pt>
  </dgm:ptLst>
  <dgm:cxnLst>
    <dgm:cxn modelId="{ED681E1B-A48E-4123-B68B-8B872273B71B}" type="presOf" srcId="{E4166430-AA07-43E1-988E-0160D3E427C4}" destId="{B5419E29-0A0D-4C78-A7AE-C4D4224E0054}" srcOrd="0" destOrd="0" presId="urn:microsoft.com/office/officeart/2005/8/layout/default"/>
    <dgm:cxn modelId="{93E8E827-B716-4363-B013-A6D5540C903C}" srcId="{3978FF54-C754-4F20-B549-1DE6DBDA0CDA}" destId="{4ED50A70-B5A3-4BA8-B888-6E162DC615AB}" srcOrd="1" destOrd="0" parTransId="{EB6DE0EB-8004-4BD2-BB00-B36B8CC9B750}" sibTransId="{752460CC-A48E-4510-95D8-80C4E13C3AE1}"/>
    <dgm:cxn modelId="{8BD00435-7D20-429A-9E91-1782AA62AE6E}" srcId="{3978FF54-C754-4F20-B549-1DE6DBDA0CDA}" destId="{E4166430-AA07-43E1-988E-0160D3E427C4}" srcOrd="2" destOrd="0" parTransId="{420D8766-10D3-4577-AFDF-25A812487B6E}" sibTransId="{4C3D4F3E-843D-4E7F-97F1-C25CC0088C71}"/>
    <dgm:cxn modelId="{C4FE5061-D585-424A-8F79-676611273042}" type="presOf" srcId="{5C23BD0C-D311-4400-BDFD-64C7DAFA52AB}" destId="{8D23144F-7AE1-4F3E-B441-262CC7EF8660}" srcOrd="0" destOrd="0" presId="urn:microsoft.com/office/officeart/2005/8/layout/default"/>
    <dgm:cxn modelId="{2E5EB9BD-A869-425A-888B-C8822B21E087}" type="presOf" srcId="{3978FF54-C754-4F20-B549-1DE6DBDA0CDA}" destId="{29740731-0AF2-41B2-B497-1E8F2DAB89EC}" srcOrd="0" destOrd="0" presId="urn:microsoft.com/office/officeart/2005/8/layout/default"/>
    <dgm:cxn modelId="{FB25CDDC-5479-4CDB-9F20-B4FAEAF54325}" srcId="{3978FF54-C754-4F20-B549-1DE6DBDA0CDA}" destId="{5C23BD0C-D311-4400-BDFD-64C7DAFA52AB}" srcOrd="0" destOrd="0" parTransId="{511465E8-FBF5-40AA-9F33-4B4E8CE83A5D}" sibTransId="{BD014E1B-EB68-43BE-9A02-9E3B0897E45C}"/>
    <dgm:cxn modelId="{49B988E5-2163-4747-AEA3-63A6D873461C}" type="presOf" srcId="{4ED50A70-B5A3-4BA8-B888-6E162DC615AB}" destId="{739C52C4-A37E-4046-B040-18CF02FB5A21}" srcOrd="0" destOrd="0" presId="urn:microsoft.com/office/officeart/2005/8/layout/default"/>
    <dgm:cxn modelId="{6B5B48D9-25F4-4498-A02D-76BB2B07C67F}" type="presParOf" srcId="{29740731-0AF2-41B2-B497-1E8F2DAB89EC}" destId="{8D23144F-7AE1-4F3E-B441-262CC7EF8660}" srcOrd="0" destOrd="0" presId="urn:microsoft.com/office/officeart/2005/8/layout/default"/>
    <dgm:cxn modelId="{504068C5-96C3-4253-86C9-6DC6BAAA868A}" type="presParOf" srcId="{29740731-0AF2-41B2-B497-1E8F2DAB89EC}" destId="{F14B53D4-33A5-4CE2-B167-6C576076316E}" srcOrd="1" destOrd="0" presId="urn:microsoft.com/office/officeart/2005/8/layout/default"/>
    <dgm:cxn modelId="{8BE244E0-2D9D-49CE-AEF8-103E679E9106}" type="presParOf" srcId="{29740731-0AF2-41B2-B497-1E8F2DAB89EC}" destId="{739C52C4-A37E-4046-B040-18CF02FB5A21}" srcOrd="2" destOrd="0" presId="urn:microsoft.com/office/officeart/2005/8/layout/default"/>
    <dgm:cxn modelId="{56257B2F-CA71-404C-BFCA-DBC1DEE851B8}" type="presParOf" srcId="{29740731-0AF2-41B2-B497-1E8F2DAB89EC}" destId="{E4277EFB-E6C6-48B8-A6C9-B1172CB396DF}" srcOrd="3" destOrd="0" presId="urn:microsoft.com/office/officeart/2005/8/layout/default"/>
    <dgm:cxn modelId="{D58E9530-0B0A-45BA-A9F5-0ABBD2A4DE1D}" type="presParOf" srcId="{29740731-0AF2-41B2-B497-1E8F2DAB89EC}" destId="{B5419E29-0A0D-4C78-A7AE-C4D4224E00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3144F-7AE1-4F3E-B441-262CC7EF8660}">
      <dsp:nvSpPr>
        <dsp:cNvPr id="0" name=""/>
        <dsp:cNvSpPr/>
      </dsp:nvSpPr>
      <dsp:spPr>
        <a:xfrm>
          <a:off x="0" y="105409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4700" kern="1200" dirty="0"/>
            <a:t>3.1 Maori Health Plan</a:t>
          </a:r>
          <a:endParaRPr lang="en-US" sz="4700" kern="1200" dirty="0"/>
        </a:p>
      </dsp:txBody>
      <dsp:txXfrm>
        <a:off x="0" y="1054099"/>
        <a:ext cx="3286125" cy="1971675"/>
      </dsp:txXfrm>
    </dsp:sp>
    <dsp:sp modelId="{739C52C4-A37E-4046-B040-18CF02FB5A21}">
      <dsp:nvSpPr>
        <dsp:cNvPr id="0" name=""/>
        <dsp:cNvSpPr/>
      </dsp:nvSpPr>
      <dsp:spPr>
        <a:xfrm>
          <a:off x="3614737" y="105409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4700" kern="1200"/>
            <a:t>3.2 Te Tiriti o Waitangi</a:t>
          </a:r>
          <a:endParaRPr lang="en-US" sz="4700" kern="1200"/>
        </a:p>
      </dsp:txBody>
      <dsp:txXfrm>
        <a:off x="3614737" y="1054099"/>
        <a:ext cx="3286125" cy="1971675"/>
      </dsp:txXfrm>
    </dsp:sp>
    <dsp:sp modelId="{B5419E29-0A0D-4C78-A7AE-C4D4224E0054}">
      <dsp:nvSpPr>
        <dsp:cNvPr id="0" name=""/>
        <dsp:cNvSpPr/>
      </dsp:nvSpPr>
      <dsp:spPr>
        <a:xfrm>
          <a:off x="7229475" y="105409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4700" kern="1200" dirty="0"/>
            <a:t>3.3 Using Te Reo Māori</a:t>
          </a:r>
          <a:endParaRPr lang="en-US" sz="4700" kern="1200" dirty="0"/>
        </a:p>
      </dsp:txBody>
      <dsp:txXfrm>
        <a:off x="7229475" y="1054099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9773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58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22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5075" y="2032000"/>
            <a:ext cx="737235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Sub-heading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48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94257" r="24338" b="199"/>
          <a:stretch/>
        </p:blipFill>
        <p:spPr>
          <a:xfrm>
            <a:off x="0" y="6105526"/>
            <a:ext cx="9772650" cy="54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1"/>
          <a:stretch/>
        </p:blipFill>
        <p:spPr>
          <a:xfrm>
            <a:off x="9943338" y="6064062"/>
            <a:ext cx="2069450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264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nzcgp.org.nz/Quality/Foundation/Foundation_programme_overview/Quality/Foundation_pages/Foundation.aspx?hkey=84404783-a333-472d-a135-1d51df529b13#_ftn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0814"/>
            <a:ext cx="9144000" cy="924517"/>
          </a:xfrm>
        </p:spPr>
        <p:txBody>
          <a:bodyPr/>
          <a:lstStyle/>
          <a:p>
            <a:r>
              <a:rPr lang="mi-NZ" dirty="0"/>
              <a:t>Foundation Standards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741189"/>
          </a:xfrm>
        </p:spPr>
        <p:txBody>
          <a:bodyPr>
            <a:noAutofit/>
          </a:bodyPr>
          <a:lstStyle/>
          <a:p>
            <a:r>
              <a:rPr lang="mi-NZ" sz="3200" dirty="0"/>
              <a:t>A focus on health equity: What part do nurses play to influence and support this?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99576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35D0-AA02-43A7-ADB7-FC4ABB01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informal discussion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8FDF-51C2-4C4E-B36B-3ACA2225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Involvement in the journey- nurse as an influencer, contributor, supporter, teacher,coach</a:t>
            </a:r>
          </a:p>
          <a:p>
            <a:r>
              <a:rPr lang="mi-NZ" dirty="0"/>
              <a:t>Who has been assessed-experience from a nursing perspective</a:t>
            </a:r>
          </a:p>
          <a:p>
            <a:r>
              <a:rPr lang="mi-NZ" dirty="0"/>
              <a:t>Pinnacle’s intentional approach to assessment- showcase and tell your story. Informal and validating</a:t>
            </a:r>
          </a:p>
          <a:p>
            <a:r>
              <a:rPr lang="mi-NZ" dirty="0"/>
              <a:t>Any part of the FS that is unclear</a:t>
            </a:r>
          </a:p>
          <a:p>
            <a:r>
              <a:rPr lang="mi-NZ" dirty="0"/>
              <a:t>Confidence level relating to equity, diversity, supporting Māori health</a:t>
            </a:r>
          </a:p>
          <a:p>
            <a:endParaRPr lang="mi-NZ" dirty="0"/>
          </a:p>
          <a:p>
            <a:endParaRPr lang="mi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838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Foundation Standards (FS)- Purpose?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19F8B-2528-4DDB-8F7C-7933DCFE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439"/>
            <a:ext cx="10515600" cy="3615061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The Foundation Standard represents a collection of legislative, regulatory and clinical requirements for all general practices in Aotearoa New Zealand. It represents a nationally consistent benchmark by which a practice can measure its current quality of care and progress toward health equity outcomes.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The Foundation Standard represents quality assurance, which is the first step toward quality improvement and signals to patients the care they will receive meets a baseline for safety and effectiveness.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316-6BEC-4A18-806B-1319D0F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mi-NZ" sz="2400" dirty="0"/>
              <a:t>What part does your nursing team play in the FS quality assurance journey?</a:t>
            </a:r>
            <a:endParaRPr lang="en-NZ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3B62-2B24-4762-8C42-8F6C0761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4751404"/>
          </a:xfrm>
        </p:spPr>
        <p:txBody>
          <a:bodyPr>
            <a:normAutofit fontScale="62500" lnSpcReduction="20000"/>
          </a:bodyPr>
          <a:lstStyle/>
          <a:p>
            <a:r>
              <a:rPr lang="mi-NZ" b="1" dirty="0"/>
              <a:t>Nurses have a connection with almost all 17 indicators: </a:t>
            </a:r>
          </a:p>
          <a:p>
            <a:r>
              <a:rPr lang="mi-NZ" sz="2200" dirty="0"/>
              <a:t>Code of Health and Disability Services Consumers’ Rights 1996 </a:t>
            </a:r>
          </a:p>
          <a:p>
            <a:r>
              <a:rPr lang="mi-NZ" sz="2200" dirty="0"/>
              <a:t>Patient information</a:t>
            </a:r>
          </a:p>
          <a:p>
            <a:r>
              <a:rPr lang="mi-NZ" sz="2200" dirty="0"/>
              <a:t>Rights and health needs of Māori</a:t>
            </a:r>
          </a:p>
          <a:p>
            <a:r>
              <a:rPr lang="mi-NZ" sz="2200" dirty="0"/>
              <a:t>Responsiveness to diversity</a:t>
            </a:r>
          </a:p>
          <a:p>
            <a:r>
              <a:rPr lang="mi-NZ" sz="2200" dirty="0"/>
              <a:t>Continuity of care</a:t>
            </a:r>
          </a:p>
          <a:p>
            <a:r>
              <a:rPr lang="mi-NZ" sz="2200" dirty="0"/>
              <a:t>Responsiveness to urgent health needs</a:t>
            </a:r>
          </a:p>
          <a:p>
            <a:r>
              <a:rPr lang="mi-NZ" sz="2200" dirty="0"/>
              <a:t>Screening and recall</a:t>
            </a:r>
          </a:p>
          <a:p>
            <a:r>
              <a:rPr lang="mi-NZ" sz="2200" dirty="0"/>
              <a:t>Clinical governance</a:t>
            </a:r>
          </a:p>
          <a:p>
            <a:r>
              <a:rPr lang="mi-NZ" sz="2200" dirty="0"/>
              <a:t>Prescribing and medicine reconciliation</a:t>
            </a:r>
          </a:p>
          <a:p>
            <a:r>
              <a:rPr lang="mi-NZ" sz="2200" dirty="0"/>
              <a:t>Controlled drugs</a:t>
            </a:r>
          </a:p>
          <a:p>
            <a:r>
              <a:rPr lang="mi-NZ" sz="2200" dirty="0"/>
              <a:t>Medical equipment and medicines</a:t>
            </a:r>
          </a:p>
          <a:p>
            <a:r>
              <a:rPr lang="mi-NZ" sz="2200" dirty="0"/>
              <a:t>Cold chain</a:t>
            </a:r>
          </a:p>
          <a:p>
            <a:r>
              <a:rPr lang="mi-NZ" sz="2200" dirty="0"/>
              <a:t>Infection control and healthcare waste</a:t>
            </a:r>
          </a:p>
          <a:p>
            <a:r>
              <a:rPr lang="mi-NZ" sz="2200" dirty="0"/>
              <a:t>Health and safety</a:t>
            </a:r>
          </a:p>
          <a:p>
            <a:r>
              <a:rPr lang="mi-NZ" sz="2200" dirty="0"/>
              <a:t>Emergency continuity</a:t>
            </a:r>
          </a:p>
          <a:p>
            <a:r>
              <a:rPr lang="mi-NZ" sz="2200" dirty="0"/>
              <a:t>Employee and contractor safety checking procedures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657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7660-B02B-4458-88CA-B42B4885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Equality , Equity-thoughts?</a:t>
            </a:r>
            <a:endParaRPr lang="en-NZ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20CC5B-7E85-4025-B3A2-2E05F2567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24" y="1376039"/>
            <a:ext cx="9561251" cy="47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C2D0-C487-4F33-BE9C-EF9DB226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Equity definition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F741-94B1-403A-8243-FF6BABAF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0" i="0" dirty="0">
                <a:solidFill>
                  <a:srgbClr val="333333"/>
                </a:solidFill>
                <a:effectLst/>
                <a:latin typeface="proxima-nova"/>
              </a:rPr>
              <a:t>In Aotearoa New Zealand, people have differences in health that are not only avoidable but unfair and unjust. Equity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proxima-nova"/>
              </a:rPr>
              <a:t>recognises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proxima-nova"/>
              </a:rPr>
              <a:t> different people with different levels of advantage require different approaches and resources to get equitable health outcomes. -Ministry of Health</a:t>
            </a:r>
            <a:r>
              <a:rPr lang="en-US" sz="4000" b="0" i="0" u="sng" dirty="0">
                <a:solidFill>
                  <a:srgbClr val="EF7625"/>
                </a:solidFill>
                <a:effectLst/>
                <a:latin typeface="proxima-nova"/>
                <a:hlinkClick r:id="rId2"/>
              </a:rPr>
              <a:t>[1]</a:t>
            </a:r>
            <a:endParaRPr lang="en-US" sz="40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14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mi-NZ" dirty="0"/>
              <a:t>Indicator 3: Rights and health needs of Māori-what influence are we having or can we have?</a:t>
            </a:r>
            <a:endParaRPr lang="en-NZ" dirty="0"/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52B3EFA9-D747-4969-A886-607A97EE2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586493"/>
              </p:ext>
            </p:extLst>
          </p:nvPr>
        </p:nvGraphicFramePr>
        <p:xfrm>
          <a:off x="838200" y="1825625"/>
          <a:ext cx="105156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4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owerPoint Template" id="{D68014AE-1FFA-4FDF-978A-3DC57839C0CA}" vid="{387C068A-6D5A-4A2D-AB79-3E95629603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proxima-nova</vt:lpstr>
      <vt:lpstr>Office Theme</vt:lpstr>
      <vt:lpstr>Foundation Standards</vt:lpstr>
      <vt:lpstr>informal discussion </vt:lpstr>
      <vt:lpstr>Foundation Standards (FS)- Purpose?</vt:lpstr>
      <vt:lpstr>What part does your nursing team play in the FS quality assurance journey?</vt:lpstr>
      <vt:lpstr>Equality , Equity-thoughts?</vt:lpstr>
      <vt:lpstr>Equity definition</vt:lpstr>
      <vt:lpstr>Indicator 3: Rights and health needs of Māori-what influence are we having or can we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Standards</dc:title>
  <dc:creator>Hilde Mullins</dc:creator>
  <cp:lastModifiedBy>Hilde Mullins</cp:lastModifiedBy>
  <cp:revision>18</cp:revision>
  <dcterms:created xsi:type="dcterms:W3CDTF">2021-07-06T09:25:19Z</dcterms:created>
  <dcterms:modified xsi:type="dcterms:W3CDTF">2021-07-07T05:24:39Z</dcterms:modified>
</cp:coreProperties>
</file>